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450" r:id="rId5"/>
    <p:sldId id="484" r:id="rId6"/>
    <p:sldId id="476" r:id="rId7"/>
    <p:sldId id="481" r:id="rId8"/>
    <p:sldId id="482" r:id="rId9"/>
    <p:sldId id="477" r:id="rId10"/>
    <p:sldId id="478" r:id="rId11"/>
    <p:sldId id="479" r:id="rId12"/>
    <p:sldId id="480"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Raven N" initials="MRN" lastIdx="1" clrIdx="2">
    <p:extLst>
      <p:ext uri="{19B8F6BF-5375-455C-9EA6-DF929625EA0E}">
        <p15:presenceInfo xmlns:p15="http://schemas.microsoft.com/office/powerpoint/2012/main" userId="S-1-5-21-1388330954-3705283503-357513848-10213617" providerId="AD"/>
      </p:ext>
    </p:extLst>
  </p:cmAuthor>
  <p:cmAuthor id="2" name="Prymek, Marc E MAJ MIL NG" initials="PMEMMN" lastIdx="1" clrIdx="1">
    <p:extLst>
      <p:ext uri="{19B8F6BF-5375-455C-9EA6-DF929625EA0E}">
        <p15:presenceInfo xmlns:p15="http://schemas.microsoft.com/office/powerpoint/2012/main" userId="S-1-5-21-1388330954-3705283503-357513848-1225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40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2790" autoAdjust="0"/>
  </p:normalViewPr>
  <p:slideViewPr>
    <p:cSldViewPr snapToGrid="0">
      <p:cViewPr varScale="1">
        <p:scale>
          <a:sx n="99" d="100"/>
          <a:sy n="99" d="100"/>
        </p:scale>
        <p:origin x="74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4" d="100"/>
          <a:sy n="94" d="100"/>
        </p:scale>
        <p:origin x="360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2F96A9-C5F6-42A9-89B4-A1739890B99E}" type="datetimeFigureOut">
              <a:rPr lang="en-US" smtClean="0"/>
              <a:t>3/11/2022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4E2E7B-CA41-4E91-A54E-DD33DD4D5A5B}" type="slidenum">
              <a:rPr lang="en-US" smtClean="0"/>
              <a:t>‹#›</a:t>
            </a:fld>
            <a:endParaRPr lang="en-US"/>
          </a:p>
        </p:txBody>
      </p:sp>
    </p:spTree>
    <p:extLst>
      <p:ext uri="{BB962C8B-B14F-4D97-AF65-F5344CB8AC3E}">
        <p14:creationId xmlns:p14="http://schemas.microsoft.com/office/powerpoint/2010/main" val="336266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5CB0B-4FA5-46CE-BDB7-FAA45F894930}" type="slidenum">
              <a:rPr lang="en-US" smtClean="0"/>
              <a:pPr/>
              <a:t>‹#›</a:t>
            </a:fld>
            <a:endParaRPr lang="en-US" dirty="0"/>
          </a:p>
        </p:txBody>
      </p:sp>
      <p:pic>
        <p:nvPicPr>
          <p:cNvPr id="9" name="Picture 8" descr="A close up of a logo&#10;&#10;Description automatically generated">
            <a:extLst>
              <a:ext uri="{FF2B5EF4-FFF2-40B4-BE49-F238E27FC236}">
                <a16:creationId xmlns:a16="http://schemas.microsoft.com/office/drawing/2014/main" id="{B57EBFF7-CC2E-47AF-9C11-FEF5C22B9F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7234" y="1020234"/>
            <a:ext cx="4817533" cy="4817533"/>
          </a:xfrm>
          <a:prstGeom prst="rect">
            <a:avLst/>
          </a:prstGeom>
        </p:spPr>
      </p:pic>
    </p:spTree>
    <p:extLst>
      <p:ext uri="{BB962C8B-B14F-4D97-AF65-F5344CB8AC3E}">
        <p14:creationId xmlns:p14="http://schemas.microsoft.com/office/powerpoint/2010/main" val="272030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417180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272725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270702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380311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315566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381859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338182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292878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322520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E37A3-D9A5-4227-92FB-52912D9E6295}" type="datetimeFigureOut">
              <a:rPr lang="en-US" smtClean="0"/>
              <a:pPr/>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45CB0B-4FA5-46CE-BDB7-FAA45F894930}" type="slidenum">
              <a:rPr lang="en-US" smtClean="0"/>
              <a:pPr/>
              <a:t>‹#›</a:t>
            </a:fld>
            <a:endParaRPr lang="en-US" dirty="0"/>
          </a:p>
        </p:txBody>
      </p:sp>
    </p:spTree>
    <p:extLst>
      <p:ext uri="{BB962C8B-B14F-4D97-AF65-F5344CB8AC3E}">
        <p14:creationId xmlns:p14="http://schemas.microsoft.com/office/powerpoint/2010/main" val="94675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E37A3-D9A5-4227-92FB-52912D9E6295}" type="datetimeFigureOut">
              <a:rPr lang="en-US" smtClean="0"/>
              <a:pPr/>
              <a:t>3/11/2022</a:t>
            </a:fld>
            <a:endParaRPr lang="en-US" dirty="0"/>
          </a:p>
        </p:txBody>
      </p:sp>
      <p:sp>
        <p:nvSpPr>
          <p:cNvPr id="5" name="Footer Placeholder 4"/>
          <p:cNvSpPr>
            <a:spLocks noGrp="1"/>
          </p:cNvSpPr>
          <p:nvPr>
            <p:ph type="ftr" sz="quarter" idx="3"/>
          </p:nvPr>
        </p:nvSpPr>
        <p:spPr>
          <a:xfrm>
            <a:off x="6863379" y="5253003"/>
            <a:ext cx="471902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582298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5CB0B-4FA5-46CE-BDB7-FAA45F894930}" type="slidenum">
              <a:rPr lang="en-US" smtClean="0"/>
              <a:pPr/>
              <a:t>‹#›</a:t>
            </a:fld>
            <a:endParaRPr lang="en-US" dirty="0"/>
          </a:p>
        </p:txBody>
      </p:sp>
      <p:sp>
        <p:nvSpPr>
          <p:cNvPr id="7" name="Line 7"/>
          <p:cNvSpPr>
            <a:spLocks noChangeShapeType="1"/>
          </p:cNvSpPr>
          <p:nvPr userDrawn="1"/>
        </p:nvSpPr>
        <p:spPr bwMode="auto">
          <a:xfrm flipV="1">
            <a:off x="103717" y="76198"/>
            <a:ext cx="11976274" cy="15875"/>
          </a:xfrm>
          <a:prstGeom prst="line">
            <a:avLst/>
          </a:prstGeom>
          <a:noFill/>
          <a:ln w="38100">
            <a:solidFill>
              <a:srgbClr val="0000FF"/>
            </a:solidFill>
            <a:round/>
            <a:headEnd/>
            <a:tailEnd/>
          </a:ln>
          <a:effectLst/>
        </p:spPr>
        <p:txBody>
          <a:bodyPr wrap="none" anchor="ctr"/>
          <a:lstStyle/>
          <a:p>
            <a:pPr eaLnBrk="0" hangingPunct="0">
              <a:defRPr/>
            </a:pPr>
            <a:endParaRPr lang="en-US" sz="1800" dirty="0">
              <a:cs typeface="+mn-cs"/>
            </a:endParaRPr>
          </a:p>
        </p:txBody>
      </p:sp>
      <p:sp>
        <p:nvSpPr>
          <p:cNvPr id="8" name="Line 10"/>
          <p:cNvSpPr>
            <a:spLocks noChangeShapeType="1"/>
          </p:cNvSpPr>
          <p:nvPr userDrawn="1"/>
        </p:nvSpPr>
        <p:spPr bwMode="auto">
          <a:xfrm flipV="1">
            <a:off x="12056533" y="76200"/>
            <a:ext cx="0" cy="6705600"/>
          </a:xfrm>
          <a:prstGeom prst="line">
            <a:avLst/>
          </a:prstGeom>
          <a:noFill/>
          <a:ln w="38100">
            <a:solidFill>
              <a:srgbClr val="0000FF"/>
            </a:solidFill>
            <a:round/>
            <a:headEnd/>
            <a:tailEnd/>
          </a:ln>
          <a:effectLst/>
        </p:spPr>
        <p:txBody>
          <a:bodyPr wrap="none" anchor="ctr"/>
          <a:lstStyle/>
          <a:p>
            <a:pPr eaLnBrk="0" hangingPunct="0">
              <a:defRPr/>
            </a:pPr>
            <a:endParaRPr lang="en-US" sz="1800" dirty="0">
              <a:cs typeface="+mn-cs"/>
            </a:endParaRPr>
          </a:p>
        </p:txBody>
      </p:sp>
      <p:sp>
        <p:nvSpPr>
          <p:cNvPr id="9" name="Line 9"/>
          <p:cNvSpPr>
            <a:spLocks noChangeShapeType="1"/>
          </p:cNvSpPr>
          <p:nvPr userDrawn="1"/>
        </p:nvSpPr>
        <p:spPr bwMode="auto">
          <a:xfrm flipV="1">
            <a:off x="103717" y="76200"/>
            <a:ext cx="12702" cy="6705600"/>
          </a:xfrm>
          <a:prstGeom prst="line">
            <a:avLst/>
          </a:prstGeom>
          <a:noFill/>
          <a:ln w="38100">
            <a:solidFill>
              <a:srgbClr val="0000FF"/>
            </a:solidFill>
            <a:round/>
            <a:headEnd/>
            <a:tailEnd/>
          </a:ln>
          <a:effectLst/>
        </p:spPr>
        <p:txBody>
          <a:bodyPr wrap="none" anchor="ctr"/>
          <a:lstStyle/>
          <a:p>
            <a:pPr eaLnBrk="0" hangingPunct="0">
              <a:defRPr/>
            </a:pPr>
            <a:endParaRPr lang="en-US" sz="1800" dirty="0">
              <a:cs typeface="+mn-cs"/>
            </a:endParaRPr>
          </a:p>
        </p:txBody>
      </p:sp>
      <p:sp>
        <p:nvSpPr>
          <p:cNvPr id="10" name="Line 8"/>
          <p:cNvSpPr>
            <a:spLocks noChangeShapeType="1"/>
          </p:cNvSpPr>
          <p:nvPr userDrawn="1"/>
        </p:nvSpPr>
        <p:spPr bwMode="auto">
          <a:xfrm>
            <a:off x="84145" y="6781800"/>
            <a:ext cx="11995846" cy="0"/>
          </a:xfrm>
          <a:prstGeom prst="line">
            <a:avLst/>
          </a:prstGeom>
          <a:noFill/>
          <a:ln w="38100">
            <a:solidFill>
              <a:srgbClr val="0000FF"/>
            </a:solidFill>
            <a:round/>
            <a:headEnd/>
            <a:tailEnd/>
          </a:ln>
          <a:effectLst/>
        </p:spPr>
        <p:txBody>
          <a:bodyPr wrap="none" anchor="ctr"/>
          <a:lstStyle/>
          <a:p>
            <a:pPr eaLnBrk="0" hangingPunct="0">
              <a:defRPr/>
            </a:pPr>
            <a:endParaRPr lang="en-US" sz="1800" dirty="0">
              <a:cs typeface="+mn-cs"/>
            </a:endParaRPr>
          </a:p>
        </p:txBody>
      </p:sp>
      <p:sp>
        <p:nvSpPr>
          <p:cNvPr id="11" name="TextBox 10"/>
          <p:cNvSpPr txBox="1"/>
          <p:nvPr userDrawn="1"/>
        </p:nvSpPr>
        <p:spPr>
          <a:xfrm>
            <a:off x="268939" y="8132"/>
            <a:ext cx="966931" cy="369332"/>
          </a:xfrm>
          <a:prstGeom prst="rect">
            <a:avLst/>
          </a:prstGeom>
          <a:solidFill>
            <a:schemeClr val="bg1"/>
          </a:solidFill>
        </p:spPr>
        <p:txBody>
          <a:bodyPr wrap="none" rtlCol="0">
            <a:spAutoFit/>
          </a:bodyPr>
          <a:lstStyle/>
          <a:p>
            <a:pPr algn="l"/>
            <a:r>
              <a:rPr lang="en-US" dirty="0">
                <a:solidFill>
                  <a:srgbClr val="4040FF"/>
                </a:solidFill>
                <a:latin typeface="Arial" panose="020B0604020202020204" pitchFamily="34" charset="0"/>
                <a:cs typeface="Arial" panose="020B0604020202020204" pitchFamily="34" charset="0"/>
              </a:rPr>
              <a:t>NGALA</a:t>
            </a:r>
          </a:p>
        </p:txBody>
      </p:sp>
      <p:sp>
        <p:nvSpPr>
          <p:cNvPr id="12" name="TextBox 11"/>
          <p:cNvSpPr txBox="1"/>
          <p:nvPr userDrawn="1"/>
        </p:nvSpPr>
        <p:spPr>
          <a:xfrm>
            <a:off x="10743508" y="6488668"/>
            <a:ext cx="1172116" cy="369332"/>
          </a:xfrm>
          <a:prstGeom prst="rect">
            <a:avLst/>
          </a:prstGeom>
          <a:solidFill>
            <a:schemeClr val="bg1"/>
          </a:solidFill>
        </p:spPr>
        <p:txBody>
          <a:bodyPr wrap="none" rtlCol="0">
            <a:spAutoFit/>
          </a:bodyPr>
          <a:lstStyle/>
          <a:p>
            <a:pPr algn="l"/>
            <a:r>
              <a:rPr lang="en-US" dirty="0">
                <a:solidFill>
                  <a:srgbClr val="4040FF"/>
                </a:solidFill>
                <a:latin typeface="Arial" panose="020B0604020202020204" pitchFamily="34" charset="0"/>
                <a:cs typeface="Arial" panose="020B0604020202020204" pitchFamily="34" charset="0"/>
              </a:rPr>
              <a:t>Louisiana</a:t>
            </a:r>
          </a:p>
        </p:txBody>
      </p:sp>
    </p:spTree>
    <p:extLst>
      <p:ext uri="{BB962C8B-B14F-4D97-AF65-F5344CB8AC3E}">
        <p14:creationId xmlns:p14="http://schemas.microsoft.com/office/powerpoint/2010/main" val="3352704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National Guard Association of Louisiana</a:t>
            </a:r>
          </a:p>
        </p:txBody>
      </p:sp>
      <p:sp>
        <p:nvSpPr>
          <p:cNvPr id="6" name="TextBox 5"/>
          <p:cNvSpPr txBox="1"/>
          <p:nvPr/>
        </p:nvSpPr>
        <p:spPr>
          <a:xfrm>
            <a:off x="7873008" y="5609230"/>
            <a:ext cx="4051495" cy="830997"/>
          </a:xfrm>
          <a:prstGeom prst="rect">
            <a:avLst/>
          </a:prstGeom>
          <a:noFill/>
        </p:spPr>
        <p:txBody>
          <a:bodyPr wrap="none" rtlCol="0">
            <a:spAutoFit/>
          </a:bodyPr>
          <a:lstStyle/>
          <a:p>
            <a:pPr algn="r"/>
            <a:r>
              <a:rPr lang="en-US" sz="2400" dirty="0"/>
              <a:t>Charter and Bylaws Committee</a:t>
            </a:r>
          </a:p>
          <a:p>
            <a:pPr algn="r"/>
            <a:r>
              <a:rPr lang="en-US" sz="2400" dirty="0"/>
              <a:t>23 February 2022</a:t>
            </a:r>
          </a:p>
        </p:txBody>
      </p:sp>
    </p:spTree>
    <p:extLst>
      <p:ext uri="{BB962C8B-B14F-4D97-AF65-F5344CB8AC3E}">
        <p14:creationId xmlns:p14="http://schemas.microsoft.com/office/powerpoint/2010/main" val="2105449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and Bylaws Committee</a:t>
            </a:r>
          </a:p>
        </p:txBody>
      </p:sp>
      <p:sp>
        <p:nvSpPr>
          <p:cNvPr id="4" name="Title 3">
            <a:extLst>
              <a:ext uri="{FF2B5EF4-FFF2-40B4-BE49-F238E27FC236}">
                <a16:creationId xmlns:a16="http://schemas.microsoft.com/office/drawing/2014/main" id="{4E93C032-8DAF-43F7-B308-43A7DD05E040}"/>
              </a:ext>
            </a:extLst>
          </p:cNvPr>
          <p:cNvSpPr txBox="1">
            <a:spLocks/>
          </p:cNvSpPr>
          <p:nvPr/>
        </p:nvSpPr>
        <p:spPr>
          <a:xfrm>
            <a:off x="133927" y="1641622"/>
            <a:ext cx="11928764" cy="51424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lgn="l">
              <a:buNone/>
            </a:pPr>
            <a:r>
              <a:rPr lang="en-US" sz="1800" dirty="0">
                <a:latin typeface="Arial" panose="020B0604020202020204" pitchFamily="34" charset="0"/>
                <a:cs typeface="Arial" panose="020B0604020202020204" pitchFamily="34" charset="0"/>
              </a:rPr>
              <a:t>The current Charter and Bylaws Committee, Chaired by LTC Will Saint, has presented three (3) resolutions for formal changes to the current NGALA Charter and Bylaws. The subsequent slides provide detailed background information into the rationale behind each resolution.  </a:t>
            </a:r>
          </a:p>
          <a:p>
            <a:pPr marL="0" indent="0" algn="l">
              <a:buNone/>
            </a:pPr>
            <a:endParaRPr lang="en-US" sz="1800" dirty="0">
              <a:latin typeface="Arial" panose="020B0604020202020204" pitchFamily="34" charset="0"/>
              <a:cs typeface="Arial" panose="020B0604020202020204" pitchFamily="34" charset="0"/>
            </a:endParaRPr>
          </a:p>
          <a:p>
            <a:pPr marL="0" indent="0" algn="l">
              <a:buNone/>
            </a:pPr>
            <a:r>
              <a:rPr lang="en-US" sz="1800" dirty="0">
                <a:latin typeface="Arial" panose="020B0604020202020204" pitchFamily="34" charset="0"/>
                <a:cs typeface="Arial" panose="020B0604020202020204" pitchFamily="34" charset="0"/>
              </a:rPr>
              <a:t>These resolutions will be presented during our Annual Conferenced scheduled for 25-26 March 2022 to be voted on by the membership at large.</a:t>
            </a:r>
          </a:p>
          <a:p>
            <a:pPr marL="0" indent="0" algn="l">
              <a:buNone/>
            </a:pPr>
            <a:endParaRPr lang="en-US" sz="1800" dirty="0">
              <a:latin typeface="Arial" panose="020B0604020202020204" pitchFamily="34" charset="0"/>
              <a:cs typeface="Arial" panose="020B0604020202020204" pitchFamily="34" charset="0"/>
            </a:endParaRPr>
          </a:p>
          <a:p>
            <a:pPr marL="0" indent="0" algn="l">
              <a:buNone/>
            </a:pPr>
            <a:r>
              <a:rPr lang="en-US" sz="1800" dirty="0">
                <a:latin typeface="Arial" panose="020B0604020202020204" pitchFamily="34" charset="0"/>
                <a:cs typeface="Arial" panose="020B0604020202020204" pitchFamily="34" charset="0"/>
              </a:rPr>
              <a:t>Proposed Resolutions:</a:t>
            </a:r>
          </a:p>
          <a:p>
            <a:pPr marL="457200" indent="-457200" algn="l">
              <a:buAutoNum type="arabicPeriod"/>
            </a:pPr>
            <a:r>
              <a:rPr lang="en-US" sz="1800" dirty="0">
                <a:latin typeface="Arial" panose="020B0604020202020204" pitchFamily="34" charset="0"/>
                <a:cs typeface="Arial" panose="020B0604020202020204" pitchFamily="34" charset="0"/>
              </a:rPr>
              <a:t>Holding Electronic Meetings</a:t>
            </a:r>
          </a:p>
          <a:p>
            <a:pPr marL="457200" indent="-457200" algn="l">
              <a:buAutoNum type="arabicPeriod"/>
            </a:pPr>
            <a:r>
              <a:rPr lang="en-US" sz="1800" dirty="0">
                <a:latin typeface="Arial" panose="020B0604020202020204" pitchFamily="34" charset="0"/>
                <a:cs typeface="Arial" panose="020B0604020202020204" pitchFamily="34" charset="0"/>
              </a:rPr>
              <a:t>Associate, Affiliate, and Corporate Membership Dues Adjustment</a:t>
            </a:r>
          </a:p>
          <a:p>
            <a:pPr marL="457200" indent="-457200" algn="l">
              <a:buAutoNum type="arabicPeriod"/>
            </a:pPr>
            <a:r>
              <a:rPr lang="en-US" sz="1800" dirty="0">
                <a:latin typeface="Arial" panose="020B0604020202020204" pitchFamily="34" charset="0"/>
                <a:cs typeface="Arial" panose="020B0604020202020204" pitchFamily="34" charset="0"/>
              </a:rPr>
              <a:t>Complimentary Retired Lifetime Membership to NGALA and NGAUS</a:t>
            </a:r>
          </a:p>
          <a:p>
            <a:pPr marL="0" indent="0" algn="l">
              <a:buNone/>
            </a:pPr>
            <a:endParaRPr lang="en-US" sz="24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00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#1 Holding Electronic Meetings</a:t>
            </a:r>
          </a:p>
        </p:txBody>
      </p:sp>
      <p:sp>
        <p:nvSpPr>
          <p:cNvPr id="4" name="Title 3">
            <a:extLst>
              <a:ext uri="{FF2B5EF4-FFF2-40B4-BE49-F238E27FC236}">
                <a16:creationId xmlns:a16="http://schemas.microsoft.com/office/drawing/2014/main" id="{4E93C032-8DAF-43F7-B308-43A7DD05E040}"/>
              </a:ext>
            </a:extLst>
          </p:cNvPr>
          <p:cNvSpPr txBox="1">
            <a:spLocks/>
          </p:cNvSpPr>
          <p:nvPr/>
        </p:nvSpPr>
        <p:spPr>
          <a:xfrm>
            <a:off x="133927" y="1641622"/>
            <a:ext cx="11928764" cy="51424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latin typeface="Arial" panose="020B0604020202020204" pitchFamily="34" charset="0"/>
                <a:cs typeface="Arial" panose="020B0604020202020204" pitchFamily="34" charset="0"/>
              </a:rPr>
              <a:t>ARTICLE III – Annual Conferences and Meetings</a:t>
            </a:r>
          </a:p>
          <a:p>
            <a:pPr algn="l"/>
            <a:r>
              <a:rPr lang="en-US" sz="1400" dirty="0">
                <a:latin typeface="Arial" panose="020B0604020202020204" pitchFamily="34" charset="0"/>
                <a:cs typeface="Arial" panose="020B0604020202020204" pitchFamily="34" charset="0"/>
              </a:rPr>
              <a:t>Old Verbiage Section 4</a:t>
            </a:r>
          </a:p>
          <a:p>
            <a:pPr algn="l"/>
            <a:endParaRPr lang="en-US" sz="1400" dirty="0">
              <a:latin typeface="Arial" panose="020B0604020202020204" pitchFamily="34" charset="0"/>
              <a:cs typeface="Arial" panose="020B0604020202020204" pitchFamily="34" charset="0"/>
            </a:endParaRPr>
          </a:p>
          <a:p>
            <a:pPr algn="l"/>
            <a:r>
              <a:rPr lang="en-US" sz="1400" b="1" u="sng" dirty="0">
                <a:latin typeface="Arial" panose="020B0604020202020204" pitchFamily="34" charset="0"/>
                <a:cs typeface="Arial" panose="020B0604020202020204" pitchFamily="34" charset="0"/>
              </a:rPr>
              <a:t>New Verbiage</a:t>
            </a:r>
          </a:p>
          <a:p>
            <a:pPr algn="l"/>
            <a:r>
              <a:rPr lang="en-US" sz="1400" dirty="0">
                <a:solidFill>
                  <a:srgbClr val="FF0000"/>
                </a:solidFill>
                <a:latin typeface="Arial" panose="020B0604020202020204" pitchFamily="34" charset="0"/>
                <a:cs typeface="Arial" panose="020B0604020202020204" pitchFamily="34" charset="0"/>
              </a:rPr>
              <a:t>Except as otherwise provided in these bylaws, meetings of the Board shall be conducted through use of meeting services designated by the Chairman that support anonymous voting and support visible displays identifying those participating, identifying those seeking recognition to speak, showing (or permitting the retrieval of) the text of pending motions, and showing the results of votes. These electronic meetings of the Executive Council shall be subject to all rules adopted by the Executive Council or by the Association, to govern them, which may include any reasonable limitations on, and requirements for, Executive Council members’ participation. </a:t>
            </a:r>
          </a:p>
          <a:p>
            <a:pPr algn="l"/>
            <a:endParaRPr lang="en-US" sz="1400" dirty="0">
              <a:solidFill>
                <a:srgbClr val="FF0000"/>
              </a:solidFill>
              <a:latin typeface="Arial" panose="020B0604020202020204" pitchFamily="34" charset="0"/>
              <a:cs typeface="Arial" panose="020B0604020202020204" pitchFamily="34" charset="0"/>
            </a:endParaRPr>
          </a:p>
          <a:p>
            <a:pPr algn="l"/>
            <a:r>
              <a:rPr lang="en-US" sz="1400" dirty="0">
                <a:solidFill>
                  <a:srgbClr val="FF0000"/>
                </a:solidFill>
                <a:latin typeface="Arial" panose="020B0604020202020204" pitchFamily="34" charset="0"/>
                <a:cs typeface="Arial" panose="020B0604020202020204" pitchFamily="34" charset="0"/>
              </a:rPr>
              <a:t>a. Login information. The Secretary shall send by e-mail to every active member of the Executive Council, at least 14 days before each meeting, the time of the meeting, the URL and codes necessary to connect to the electronic meeting service, and, as an alternative and backup to the audio connection included within such services, the phone number and access code(s) the member needs to participate by telephone. The Secretary shall also include a copy of, or a link to, these rules. The Secretary shall send by e-mail to every active member of the Association, at least 20 days before each meeting, the same information necessary for members to participate by telephone.</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b. Login time. The Secretary shall schedule meeting service availability to begin at least 15 minutes before the start of each meeting.</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c. Signing in and out. Member shall identify themselves as required to sign into the Internet meeting service and shall maintain Internet and audio access throughout the meeting whenever present and whenever applicable, but shall sign out upon any departure before adjournment, when applicable.</a:t>
            </a:r>
          </a:p>
          <a:p>
            <a:pPr marL="0" indent="0" algn="l">
              <a:buNone/>
            </a:pPr>
            <a:r>
              <a:rPr lang="en-US" sz="1400" dirty="0">
                <a:solidFill>
                  <a:srgbClr val="FF0000"/>
                </a:solidFill>
                <a:latin typeface="Arial" panose="020B0604020202020204" pitchFamily="34" charset="0"/>
                <a:cs typeface="Arial" panose="020B0604020202020204" pitchFamily="34" charset="0"/>
              </a:rPr>
              <a:t>d. Quorum calls. The presence of a quorum shall be established by audible roll call at the beginning of business, either by confirmation of presence when requested by the Secretary for Executive Council meetings or by DRU Commanders or their representatives during a virtual annual conference, unless any member demands a quorum count by audible roll call. Such a demand may be made following any vote for which the announced totals add to less than a quorum.</a:t>
            </a:r>
          </a:p>
          <a:p>
            <a:pPr marL="0" indent="0" algn="l">
              <a:buNone/>
            </a:pPr>
            <a:endParaRPr lang="en-US" sz="1900" dirty="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698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#1 Continued</a:t>
            </a:r>
          </a:p>
        </p:txBody>
      </p:sp>
      <p:sp>
        <p:nvSpPr>
          <p:cNvPr id="4" name="Title 3">
            <a:extLst>
              <a:ext uri="{FF2B5EF4-FFF2-40B4-BE49-F238E27FC236}">
                <a16:creationId xmlns:a16="http://schemas.microsoft.com/office/drawing/2014/main" id="{4E93C032-8DAF-43F7-B308-43A7DD05E040}"/>
              </a:ext>
            </a:extLst>
          </p:cNvPr>
          <p:cNvSpPr txBox="1">
            <a:spLocks/>
          </p:cNvSpPr>
          <p:nvPr/>
        </p:nvSpPr>
        <p:spPr>
          <a:xfrm>
            <a:off x="133927" y="1641622"/>
            <a:ext cx="11928764" cy="51424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19063" algn="l"/>
              </a:tabLst>
            </a:pPr>
            <a:r>
              <a:rPr lang="en-US" sz="1400" b="1" u="sng" dirty="0">
                <a:latin typeface="Arial" panose="020B0604020202020204" pitchFamily="34" charset="0"/>
                <a:cs typeface="Arial" panose="020B0604020202020204" pitchFamily="34" charset="0"/>
              </a:rPr>
              <a:t>New Verbiage Continued:</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e. Technical requirements and malfunctions. Each member is responsible for his or her audio and Internet connections; no action shall be invalidated on the grounds that the loss of, or poor quality of, a member’s individual connection prevented participation in the meeting.</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f.	Forced disconnections. The Chairman may cause or direct the disconnection or muting of a member’s connection if it is causing undue interference with the meeting. The Chairman’s decision to do so, which is subject to an undebatable appeal that can be made by any member, shall be announced during the meeting and recorded in the minutes.</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g. Assignment of the floor. To seek recognition by the Chairman, a member shall make their intentions to obtain the floor by making their request verbally at the appropriate time, or through a message to the Secretary when a meeting is conducted through an Internet meeting service. Upon assigning the floor to a member, the Secretary shall clear any online queue of members who also attempted to seek recognition. To claim preference in recognition, another member who had been seeking recognition may promptly seek recognition again, and the Chairman shall recognize the member for the limited purpose of determining whether that member is entitled to preference in recognition.</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h. Interrupting a member. A member who intends to make a motion or request that under the rules may interrupt a speak shall use either an audible intent or message to the Secretary through an Internet meeting service for so indicating and shall thereafter wait a reasonable time for the Chairman’s instructions before attempting to interrupt the speaker by voice.</a:t>
            </a:r>
          </a:p>
          <a:p>
            <a:pPr algn="l">
              <a:tabLst>
                <a:tab pos="119063" algn="l"/>
              </a:tabLst>
            </a:pPr>
            <a:r>
              <a:rPr lang="en-US" sz="1400" dirty="0" err="1">
                <a:solidFill>
                  <a:srgbClr val="FF0000"/>
                </a:solidFill>
                <a:latin typeface="Arial" panose="020B0604020202020204" pitchFamily="34" charset="0"/>
                <a:cs typeface="Arial" panose="020B0604020202020204" pitchFamily="34" charset="0"/>
              </a:rPr>
              <a:t>i</a:t>
            </a:r>
            <a:r>
              <a:rPr lang="en-US" sz="1400" dirty="0">
                <a:solidFill>
                  <a:srgbClr val="FF0000"/>
                </a:solidFill>
                <a:latin typeface="Arial" panose="020B0604020202020204" pitchFamily="34" charset="0"/>
                <a:cs typeface="Arial" panose="020B0604020202020204" pitchFamily="34" charset="0"/>
              </a:rPr>
              <a:t>.	Motions submitted by writing. A member intending to make a motion, to offer an amendment, or to propose instructions to a committee, shall, before or after being recognized, post the motion in writing to the online area designated by the Secretary for this purpose, or when applicable email the motion to all present members, preceded by the member’s name and a number corresponding to how many written motions the member has so far posted during the meeting. Use of the online area designated by the Secretary for this purpose shall be restricted to posting the text of the intended motions, unless otherwise designated by the Chairman.</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j.	Display the motions. The Secretary shall designate an online area exclusively for the display of the immediately pending question and other relevant pending questions (such as the main motion, or the pertinent part of the main motion, when an amendment to it is immediately pending); and, to the extent feasible, the Secretary, or any representative of the Secretary for this purpose, shall cause such questions, or any other documents that are currently before the meeting for action or information, to be displayed therein until disposed of.</a:t>
            </a: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78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#1 Continued</a:t>
            </a:r>
          </a:p>
        </p:txBody>
      </p:sp>
      <p:sp>
        <p:nvSpPr>
          <p:cNvPr id="4" name="Title 3">
            <a:extLst>
              <a:ext uri="{FF2B5EF4-FFF2-40B4-BE49-F238E27FC236}">
                <a16:creationId xmlns:a16="http://schemas.microsoft.com/office/drawing/2014/main" id="{4E93C032-8DAF-43F7-B308-43A7DD05E040}"/>
              </a:ext>
            </a:extLst>
          </p:cNvPr>
          <p:cNvSpPr txBox="1">
            <a:spLocks/>
          </p:cNvSpPr>
          <p:nvPr/>
        </p:nvSpPr>
        <p:spPr>
          <a:xfrm>
            <a:off x="133927" y="1641622"/>
            <a:ext cx="11928764" cy="51424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19063" algn="l"/>
              </a:tabLst>
            </a:pPr>
            <a:r>
              <a:rPr lang="en-US" sz="1400" b="1" u="sng" dirty="0">
                <a:latin typeface="Arial" panose="020B0604020202020204" pitchFamily="34" charset="0"/>
                <a:cs typeface="Arial" panose="020B0604020202020204" pitchFamily="34" charset="0"/>
              </a:rPr>
              <a:t>New Verbiage Continued:</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k. Voting. Votes shall be taken by the anonymous voting feature of the Internet meeting service, unless a different method is ordered by the Executive Council or required by the rules, but not contradicting the rules. When required or ordered, other permissible methods of voting are by electronic roll call or by audible roll call. The Chairman’s announcement of the voting result shall include the number of members voting on each side of the question and the number, if any, who explicitly respond to acknowledge their presence without casting a vote. Business may also be conducted by unanimous consent.</a:t>
            </a:r>
          </a:p>
          <a:p>
            <a:pPr algn="l">
              <a:tabLst>
                <a:tab pos="119063" algn="l"/>
              </a:tabLst>
            </a:pPr>
            <a:r>
              <a:rPr lang="en-US" sz="1400" dirty="0">
                <a:solidFill>
                  <a:srgbClr val="FF0000"/>
                </a:solidFill>
                <a:latin typeface="Arial" panose="020B0604020202020204" pitchFamily="34" charset="0"/>
                <a:cs typeface="Arial" panose="020B0604020202020204" pitchFamily="34" charset="0"/>
              </a:rPr>
              <a:t>l.	Video display. When using video, but in which the number of participants is too large to be displayed simultaneously, such as at an annual conference being conducted virtually: The Chairman, the Secretary, or their appointed representatives shall cause a video of the Chairman to be displayed throughout the meeting and shall also cause display of the video of the member currently recognized to speak or report.</a:t>
            </a:r>
          </a:p>
          <a:p>
            <a:pPr algn="l">
              <a:tabLst>
                <a:tab pos="119063" algn="l"/>
              </a:tabLst>
            </a:pPr>
            <a:endParaRPr lang="en-US" sz="1400" dirty="0">
              <a:latin typeface="Arial" panose="020B0604020202020204" pitchFamily="34" charset="0"/>
              <a:cs typeface="Arial" panose="020B0604020202020204" pitchFamily="34" charset="0"/>
            </a:endParaRPr>
          </a:p>
          <a:p>
            <a:pPr marL="0" indent="0" algn="l">
              <a:buNone/>
            </a:pPr>
            <a:r>
              <a:rPr lang="en-US" sz="1400" b="1" u="sng" dirty="0">
                <a:latin typeface="Arial" panose="020B0604020202020204" pitchFamily="34" charset="0"/>
                <a:cs typeface="Arial" panose="020B0604020202020204" pitchFamily="34" charset="0"/>
              </a:rPr>
              <a:t>Rationale:</a:t>
            </a:r>
          </a:p>
          <a:p>
            <a:pPr marL="0" indent="0" algn="l">
              <a:buNone/>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Given the necessity of electronic methods of meeting due to the limitations of the COVID-19 pandemic placed on the Executive Council and Association at-large regarding in-person meetings, it is paramount the Executive Council create a framework for the proper and orderly transition to such methods. </a:t>
            </a:r>
          </a:p>
          <a:p>
            <a:pPr marL="0" indent="0" algn="l">
              <a:buNone/>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l">
              <a:buNone/>
            </a:pPr>
            <a:r>
              <a:rPr lang="en-US" sz="1400" dirty="0">
                <a:latin typeface="Arial" panose="020B0604020202020204" pitchFamily="34" charset="0"/>
                <a:cs typeface="Arial" panose="020B0604020202020204" pitchFamily="34" charset="0"/>
              </a:rPr>
              <a:t>This resolution framed in the context of extenuating circumstances surrounding the COVID-19 pandemic would be in order if worded in a manner that covers all prior business conducted electronically by the Executive Council and/or Association and voted in favor by the assembly at the next in-person meeting of the Executive Council or Association, regardless of the time in which that business was conducted. </a:t>
            </a: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25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Proposal #2 Associate, Affiliate, and Corporate Membership Dues Adjustment</a:t>
            </a:r>
          </a:p>
        </p:txBody>
      </p:sp>
      <p:sp>
        <p:nvSpPr>
          <p:cNvPr id="5" name="Title 3">
            <a:extLst>
              <a:ext uri="{FF2B5EF4-FFF2-40B4-BE49-F238E27FC236}">
                <a16:creationId xmlns:a16="http://schemas.microsoft.com/office/drawing/2014/main" id="{390F7BB3-64CA-462B-AE52-D922470147A7}"/>
              </a:ext>
            </a:extLst>
          </p:cNvPr>
          <p:cNvSpPr txBox="1">
            <a:spLocks/>
          </p:cNvSpPr>
          <p:nvPr/>
        </p:nvSpPr>
        <p:spPr>
          <a:xfrm>
            <a:off x="133927" y="1641622"/>
            <a:ext cx="11928764" cy="514249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ARTICLE IV – Dues</a:t>
            </a:r>
          </a:p>
          <a:p>
            <a:pPr algn="l"/>
            <a:r>
              <a:rPr lang="en-US" sz="1600" dirty="0">
                <a:latin typeface="Arial" panose="020B0604020202020204" pitchFamily="34" charset="0"/>
                <a:cs typeface="Arial" panose="020B0604020202020204" pitchFamily="34" charset="0"/>
              </a:rPr>
              <a:t>Old Verbiage Paragraph 1a.(3)</a:t>
            </a:r>
          </a:p>
          <a:p>
            <a:pPr algn="l"/>
            <a:r>
              <a:rPr lang="en-US" sz="1600" dirty="0">
                <a:solidFill>
                  <a:srgbClr val="000000"/>
                </a:solidFill>
                <a:latin typeface="Arial" panose="020B0604020202020204" pitchFamily="34" charset="0"/>
                <a:cs typeface="Arial" panose="020B0604020202020204" pitchFamily="34" charset="0"/>
              </a:rPr>
              <a:t>1. The amount of dues for membership of this Association shall be: </a:t>
            </a:r>
          </a:p>
          <a:p>
            <a:pPr lvl="1" indent="-285750"/>
            <a:r>
              <a:rPr lang="en-US" sz="1600" dirty="0">
                <a:solidFill>
                  <a:srgbClr val="000000"/>
                </a:solidFill>
                <a:latin typeface="Arial" panose="020B0604020202020204" pitchFamily="34" charset="0"/>
                <a:cs typeface="Arial" panose="020B0604020202020204" pitchFamily="34" charset="0"/>
              </a:rPr>
              <a:t>a. Active Membership.  </a:t>
            </a:r>
          </a:p>
          <a:p>
            <a:pPr lvl="2" indent="-571500"/>
            <a:r>
              <a:rPr lang="en-US" sz="1600" dirty="0">
                <a:solidFill>
                  <a:srgbClr val="000000"/>
                </a:solidFill>
                <a:latin typeface="Arial" panose="020B0604020202020204" pitchFamily="34" charset="0"/>
                <a:cs typeface="Arial" panose="020B0604020202020204" pitchFamily="34" charset="0"/>
              </a:rPr>
              <a:t>(3) Active LIFETIME NGAUS, Annual NGALA - $30.  </a:t>
            </a:r>
          </a:p>
          <a:p>
            <a:pPr lvl="1"/>
            <a:r>
              <a:rPr lang="en-US" sz="1600" dirty="0">
                <a:solidFill>
                  <a:srgbClr val="000000"/>
                </a:solidFill>
                <a:latin typeface="Arial" panose="020B0604020202020204" pitchFamily="34" charset="0"/>
                <a:cs typeface="Arial" panose="020B0604020202020204" pitchFamily="34" charset="0"/>
              </a:rPr>
              <a:t>b. Associate Membership - $30.  </a:t>
            </a:r>
          </a:p>
          <a:p>
            <a:pPr lvl="1"/>
            <a:r>
              <a:rPr lang="en-US" sz="1600" dirty="0">
                <a:solidFill>
                  <a:srgbClr val="000000"/>
                </a:solidFill>
                <a:latin typeface="Arial" panose="020B0604020202020204" pitchFamily="34" charset="0"/>
                <a:cs typeface="Arial" panose="020B0604020202020204" pitchFamily="34" charset="0"/>
              </a:rPr>
              <a:t>c. Affiliate Membership - $30.  </a:t>
            </a:r>
          </a:p>
          <a:p>
            <a:pPr lvl="1"/>
            <a:r>
              <a:rPr lang="en-US" sz="1600" dirty="0">
                <a:solidFill>
                  <a:srgbClr val="000000"/>
                </a:solidFill>
                <a:latin typeface="Arial" panose="020B0604020202020204" pitchFamily="34" charset="0"/>
                <a:cs typeface="Arial" panose="020B0604020202020204" pitchFamily="34" charset="0"/>
              </a:rPr>
              <a:t>d. Corporate Membership - $30. </a:t>
            </a:r>
          </a:p>
          <a:p>
            <a:pPr algn="l"/>
            <a:endParaRPr lang="en-US" sz="1600" dirty="0">
              <a:latin typeface="Arial" panose="020B0604020202020204" pitchFamily="34" charset="0"/>
              <a:cs typeface="Arial" panose="020B0604020202020204" pitchFamily="34" charset="0"/>
            </a:endParaRPr>
          </a:p>
          <a:p>
            <a:pPr algn="l"/>
            <a:r>
              <a:rPr lang="en-US" sz="1600" b="1" u="sng" dirty="0">
                <a:latin typeface="Arial" panose="020B0604020202020204" pitchFamily="34" charset="0"/>
                <a:cs typeface="Arial" panose="020B0604020202020204" pitchFamily="34" charset="0"/>
              </a:rPr>
              <a:t>New Verbiage:</a:t>
            </a:r>
          </a:p>
          <a:p>
            <a:pPr algn="l"/>
            <a:r>
              <a:rPr lang="en-US" sz="1600" dirty="0">
                <a:solidFill>
                  <a:srgbClr val="FF0000"/>
                </a:solidFill>
                <a:latin typeface="Arial" panose="020B0604020202020204" pitchFamily="34" charset="0"/>
                <a:cs typeface="Arial" panose="020B0604020202020204" pitchFamily="34" charset="0"/>
              </a:rPr>
              <a:t>Add:</a:t>
            </a:r>
          </a:p>
          <a:p>
            <a:pPr lvl="1"/>
            <a:r>
              <a:rPr lang="en-US" sz="1600" dirty="0">
                <a:solidFill>
                  <a:srgbClr val="FF0000"/>
                </a:solidFill>
                <a:latin typeface="Arial" panose="020B0604020202020204" pitchFamily="34" charset="0"/>
                <a:cs typeface="Arial" panose="020B0604020202020204" pitchFamily="34" charset="0"/>
              </a:rPr>
              <a:t>e. The cost for the Associate, Affiliate, and Corporate memberships will be set annually by majority vote of the Executive Council allowing for the consideration of inflation. This determination will be completed by August of each year by the Treasurer  and Secretary in order to have an accurate listing of dues for the last quarter for payment NLT December timeframe of each year.</a:t>
            </a:r>
          </a:p>
          <a:p>
            <a:pPr algn="l"/>
            <a:endParaRPr lang="en-US" sz="1600" b="1" u="sng" dirty="0">
              <a:latin typeface="Arial" panose="020B0604020202020204" pitchFamily="34" charset="0"/>
              <a:cs typeface="Arial" panose="020B0604020202020204" pitchFamily="34" charset="0"/>
            </a:endParaRPr>
          </a:p>
          <a:p>
            <a:pPr algn="l"/>
            <a:r>
              <a:rPr lang="en-US" sz="1600" b="1" u="sng" dirty="0">
                <a:latin typeface="Arial" panose="020B0604020202020204" pitchFamily="34" charset="0"/>
                <a:cs typeface="Arial" panose="020B0604020202020204" pitchFamily="34" charset="0"/>
              </a:rPr>
              <a:t>Rationale:</a:t>
            </a:r>
          </a:p>
          <a:p>
            <a:pPr algn="l"/>
            <a:r>
              <a:rPr lang="en-US" sz="1600" dirty="0">
                <a:latin typeface="Arial" panose="020B0604020202020204" pitchFamily="34" charset="0"/>
                <a:cs typeface="Arial" panose="020B0604020202020204" pitchFamily="34" charset="0"/>
              </a:rPr>
              <a:t>The current bylaws do not consider the impact of inflation, cost of living, or wage increases for the Associate, Affiliate, and Corporate memberships.  The other membership categories have a process set forth in the Carter and Bylaws for annual adjustment. This proposal will allow the Executive Council ensure membership fees are adjusted accordingly each year.</a:t>
            </a:r>
          </a:p>
          <a:p>
            <a:pPr marL="0" indent="0" algn="l">
              <a:buNone/>
            </a:pPr>
            <a:endParaRPr lang="en-US" sz="1900" dirty="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97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Proposal #3 Complimentary Retired Lifetime Membership to NGALA and NGAUS</a:t>
            </a:r>
          </a:p>
        </p:txBody>
      </p:sp>
      <p:sp>
        <p:nvSpPr>
          <p:cNvPr id="13" name="Title 3">
            <a:extLst>
              <a:ext uri="{FF2B5EF4-FFF2-40B4-BE49-F238E27FC236}">
                <a16:creationId xmlns:a16="http://schemas.microsoft.com/office/drawing/2014/main" id="{FB247B5F-1000-4D04-A672-59F79B819F46}"/>
              </a:ext>
            </a:extLst>
          </p:cNvPr>
          <p:cNvSpPr txBox="1">
            <a:spLocks/>
          </p:cNvSpPr>
          <p:nvPr/>
        </p:nvSpPr>
        <p:spPr>
          <a:xfrm>
            <a:off x="133927" y="1641622"/>
            <a:ext cx="11928764" cy="514249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ARTICLE VII – Membership</a:t>
            </a:r>
          </a:p>
          <a:p>
            <a:pPr algn="l"/>
            <a:r>
              <a:rPr lang="en-US" sz="1600" dirty="0">
                <a:latin typeface="Arial" panose="020B0604020202020204" pitchFamily="34" charset="0"/>
                <a:cs typeface="Arial" panose="020B0604020202020204" pitchFamily="34" charset="0"/>
              </a:rPr>
              <a:t>Old Verbiage (Page 4)  Paragraphs 1 – 8</a:t>
            </a:r>
          </a:p>
          <a:p>
            <a:pPr algn="l"/>
            <a:endParaRPr lang="en-US" sz="1600" dirty="0">
              <a:latin typeface="Arial" panose="020B0604020202020204" pitchFamily="34" charset="0"/>
              <a:cs typeface="Arial" panose="020B0604020202020204" pitchFamily="34" charset="0"/>
            </a:endParaRPr>
          </a:p>
          <a:p>
            <a:pPr algn="l"/>
            <a:r>
              <a:rPr lang="en-US" sz="1600" b="1" u="sng" dirty="0">
                <a:latin typeface="Arial" panose="020B0604020202020204" pitchFamily="34" charset="0"/>
                <a:cs typeface="Arial" panose="020B0604020202020204" pitchFamily="34" charset="0"/>
              </a:rPr>
              <a:t>New Verbiage:</a:t>
            </a:r>
          </a:p>
          <a:p>
            <a:pPr algn="l"/>
            <a:r>
              <a:rPr lang="en-US" sz="1700" dirty="0">
                <a:solidFill>
                  <a:srgbClr val="FF0000"/>
                </a:solidFill>
                <a:latin typeface="Arial" panose="020B0604020202020204" pitchFamily="34" charset="0"/>
                <a:cs typeface="Arial" panose="020B0604020202020204" pitchFamily="34" charset="0"/>
              </a:rPr>
              <a:t>Add:</a:t>
            </a:r>
          </a:p>
          <a:p>
            <a:pPr algn="l"/>
            <a:r>
              <a:rPr lang="en-US" sz="1700" dirty="0">
                <a:solidFill>
                  <a:srgbClr val="FF0000"/>
                </a:solidFill>
                <a:latin typeface="Arial" panose="020B0604020202020204" pitchFamily="34" charset="0"/>
                <a:cs typeface="Arial" panose="020B0604020202020204" pitchFamily="34" charset="0"/>
              </a:rPr>
              <a:t>9. COMPLIMENTARY LIFE MEMBERSHIP FOR RETIRED OFFICERS-</a:t>
            </a:r>
          </a:p>
          <a:p>
            <a:pPr marL="0" indent="0" algn="l">
              <a:buNone/>
            </a:pPr>
            <a:r>
              <a:rPr lang="en-US" sz="1700" dirty="0">
                <a:solidFill>
                  <a:srgbClr val="FF0000"/>
                </a:solidFill>
                <a:latin typeface="Arial" panose="020B0604020202020204" pitchFamily="34" charset="0"/>
                <a:cs typeface="Arial" panose="020B0604020202020204" pitchFamily="34" charset="0"/>
              </a:rPr>
              <a:t>shall be comprised of those officers and warrant officers of the Louisiana National Guard who have served honorably and faithfully while federally recognized and entered into the retired reserve after 20 or more years of creditable service. There shall be no cost associated with this category of NGALA membership.  </a:t>
            </a:r>
          </a:p>
          <a:p>
            <a:pPr marL="0" indent="0" algn="l">
              <a:buNone/>
            </a:pPr>
            <a:endParaRPr lang="en-US" sz="1700" dirty="0">
              <a:solidFill>
                <a:srgbClr val="FF0000"/>
              </a:solidFill>
              <a:latin typeface="Arial" panose="020B0604020202020204" pitchFamily="34" charset="0"/>
              <a:cs typeface="Arial" panose="020B0604020202020204" pitchFamily="34" charset="0"/>
            </a:endParaRPr>
          </a:p>
          <a:p>
            <a:pPr marL="0" indent="0" algn="l">
              <a:buNone/>
            </a:pPr>
            <a:r>
              <a:rPr lang="en-US" sz="1700" dirty="0">
                <a:solidFill>
                  <a:srgbClr val="FF0000"/>
                </a:solidFill>
                <a:latin typeface="Arial" panose="020B0604020202020204" pitchFamily="34" charset="0"/>
                <a:cs typeface="Arial" panose="020B0604020202020204" pitchFamily="34" charset="0"/>
              </a:rPr>
              <a:t>Nominations for membership in this category may be submitted to the Membership Committee by any active member of the association who is in good standing, to include self-nomination, in accordance with the bylaws.  The Membership Committee shall review the nomination and validate that the nominee meets all requirements, prior to awarding membership in this category.  Membership awarded in this category shall be for life.  </a:t>
            </a:r>
          </a:p>
          <a:p>
            <a:pPr marL="0" indent="0" algn="l">
              <a:buNone/>
            </a:pPr>
            <a:endParaRPr lang="en-US" sz="1700" dirty="0">
              <a:solidFill>
                <a:srgbClr val="FF0000"/>
              </a:solidFill>
              <a:latin typeface="Arial" panose="020B0604020202020204" pitchFamily="34" charset="0"/>
              <a:cs typeface="Arial" panose="020B0604020202020204" pitchFamily="34" charset="0"/>
            </a:endParaRPr>
          </a:p>
          <a:p>
            <a:pPr marL="0" indent="0" algn="l">
              <a:buNone/>
            </a:pPr>
            <a:r>
              <a:rPr lang="en-US" sz="1700" dirty="0">
                <a:solidFill>
                  <a:srgbClr val="FF0000"/>
                </a:solidFill>
                <a:latin typeface="Arial" panose="020B0604020202020204" pitchFamily="34" charset="0"/>
                <a:cs typeface="Arial" panose="020B0604020202020204" pitchFamily="34" charset="0"/>
              </a:rPr>
              <a:t>Upon award of the complimentary lifetime membership to NGALA, the membership committee shall coordinate with the awardee, to complete enrollment in the NGAUS retired lifetime membership for the rate of $125.  The cost of this membership shall be funded by NGALA.</a:t>
            </a:r>
          </a:p>
          <a:p>
            <a:pPr marL="0" indent="0" algn="l">
              <a:buNone/>
            </a:pPr>
            <a:endParaRPr lang="en-US" sz="1200" dirty="0">
              <a:solidFill>
                <a:srgbClr val="FF0000"/>
              </a:solidFill>
              <a:latin typeface="Arial" panose="020B0604020202020204" pitchFamily="34" charset="0"/>
              <a:cs typeface="Arial" panose="020B0604020202020204" pitchFamily="34" charset="0"/>
            </a:endParaRPr>
          </a:p>
          <a:p>
            <a:pPr algn="l"/>
            <a:r>
              <a:rPr lang="en-US" sz="1600" b="1" u="sng" dirty="0">
                <a:latin typeface="Arial" panose="020B0604020202020204" pitchFamily="34" charset="0"/>
                <a:cs typeface="Arial" panose="020B0604020202020204" pitchFamily="34" charset="0"/>
              </a:rPr>
              <a:t>Rationale:</a:t>
            </a:r>
          </a:p>
          <a:p>
            <a:pPr algn="l"/>
            <a:r>
              <a:rPr lang="en-US" sz="1600" dirty="0">
                <a:latin typeface="Arial" panose="020B0604020202020204" pitchFamily="34" charset="0"/>
                <a:cs typeface="Arial" panose="020B0604020202020204" pitchFamily="34" charset="0"/>
              </a:rPr>
              <a:t>Does not modify other categories, only adds a new category of membership.</a:t>
            </a:r>
          </a:p>
          <a:p>
            <a:pPr algn="l"/>
            <a:r>
              <a:rPr lang="en-US" sz="1600" dirty="0">
                <a:latin typeface="Arial" panose="020B0604020202020204" pitchFamily="34" charset="0"/>
                <a:cs typeface="Arial" panose="020B0604020202020204" pitchFamily="34" charset="0"/>
              </a:rPr>
              <a:t>Honors fellow officers who have served honorably and faithfully and have been retired from service after 20 or more creditable years of service in the Armed Forces; culminating in the Louisiana National Guard.</a:t>
            </a:r>
          </a:p>
          <a:p>
            <a:pPr algn="l"/>
            <a:r>
              <a:rPr lang="en-US" sz="1600" dirty="0">
                <a:latin typeface="Arial" panose="020B0604020202020204" pitchFamily="34" charset="0"/>
                <a:cs typeface="Arial" panose="020B0604020202020204" pitchFamily="34" charset="0"/>
              </a:rPr>
              <a:t>Does not cost NGALA anything to award a complimentary membership to our own association.  Only a one time cost of $125 per member for NGAUS lifetime retired membership.</a:t>
            </a:r>
          </a:p>
          <a:p>
            <a:pPr algn="l"/>
            <a:r>
              <a:rPr lang="en-US" sz="1600" dirty="0">
                <a:latin typeface="Arial" panose="020B0604020202020204" pitchFamily="34" charset="0"/>
                <a:cs typeface="Arial" panose="020B0604020202020204" pitchFamily="34" charset="0"/>
              </a:rPr>
              <a:t>Bolsters the membership ranks of the National Guard Association of Louisiana by adding to the number of Retired Life Members in our membership calculations annually.  </a:t>
            </a:r>
          </a:p>
          <a:p>
            <a:pPr algn="l"/>
            <a:r>
              <a:rPr lang="en-US" sz="1600" dirty="0">
                <a:latin typeface="Arial" panose="020B0604020202020204" pitchFamily="34" charset="0"/>
                <a:cs typeface="Arial" panose="020B0604020202020204" pitchFamily="34" charset="0"/>
              </a:rPr>
              <a:t>Provides an opportunity to grow the association and our voting power in the national association (NGAUS).</a:t>
            </a:r>
          </a:p>
          <a:p>
            <a:pPr marL="0" indent="0" algn="l">
              <a:buNone/>
            </a:pPr>
            <a:endParaRPr lang="en-US" sz="1900" dirty="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23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Proposal #3 Continued</a:t>
            </a:r>
          </a:p>
        </p:txBody>
      </p:sp>
      <p:sp>
        <p:nvSpPr>
          <p:cNvPr id="13" name="Title 3">
            <a:extLst>
              <a:ext uri="{FF2B5EF4-FFF2-40B4-BE49-F238E27FC236}">
                <a16:creationId xmlns:a16="http://schemas.microsoft.com/office/drawing/2014/main" id="{FB247B5F-1000-4D04-A672-59F79B819F46}"/>
              </a:ext>
            </a:extLst>
          </p:cNvPr>
          <p:cNvSpPr txBox="1">
            <a:spLocks/>
          </p:cNvSpPr>
          <p:nvPr/>
        </p:nvSpPr>
        <p:spPr>
          <a:xfrm>
            <a:off x="133927" y="1641622"/>
            <a:ext cx="11928764" cy="514249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a:latin typeface="Arial" panose="020B0604020202020204" pitchFamily="34" charset="0"/>
                <a:cs typeface="Arial" panose="020B0604020202020204" pitchFamily="34" charset="0"/>
              </a:rPr>
              <a:t>ARTICLE IV – Dues</a:t>
            </a:r>
          </a:p>
          <a:p>
            <a:pPr algn="l"/>
            <a:r>
              <a:rPr lang="en-US" sz="1100" dirty="0">
                <a:latin typeface="Arial" panose="020B0604020202020204" pitchFamily="34" charset="0"/>
                <a:cs typeface="Arial" panose="020B0604020202020204" pitchFamily="34" charset="0"/>
              </a:rPr>
              <a:t>Old Verbiage Paragraphs 1 – 6</a:t>
            </a:r>
          </a:p>
          <a:p>
            <a:pPr algn="l"/>
            <a:r>
              <a:rPr lang="en-US" sz="1100" dirty="0">
                <a:solidFill>
                  <a:srgbClr val="000000"/>
                </a:solidFill>
                <a:latin typeface="Arial" panose="020B0604020202020204" pitchFamily="34" charset="0"/>
                <a:cs typeface="Arial" panose="020B0604020202020204" pitchFamily="34" charset="0"/>
              </a:rPr>
              <a:t>1. The amount of dues for membership of this Association shall be: </a:t>
            </a:r>
          </a:p>
          <a:p>
            <a:pPr lvl="1" indent="-285750"/>
            <a:r>
              <a:rPr lang="en-US" sz="1100" dirty="0">
                <a:solidFill>
                  <a:srgbClr val="000000"/>
                </a:solidFill>
                <a:latin typeface="Arial" panose="020B0604020202020204" pitchFamily="34" charset="0"/>
                <a:cs typeface="Arial" panose="020B0604020202020204" pitchFamily="34" charset="0"/>
              </a:rPr>
              <a:t>a. Active Membership.  </a:t>
            </a:r>
          </a:p>
          <a:p>
            <a:pPr marL="342900" lvl="2"/>
            <a:r>
              <a:rPr lang="en-US" sz="1100" dirty="0">
                <a:solidFill>
                  <a:srgbClr val="000000"/>
                </a:solidFill>
                <a:latin typeface="Arial" panose="020B0604020202020204" pitchFamily="34" charset="0"/>
                <a:cs typeface="Arial" panose="020B0604020202020204" pitchFamily="34" charset="0"/>
              </a:rPr>
              <a:t>(1) Federally Recognized Members. Determined by the member's rank as follows:  Twenty-five percent of one day's base pay for that rank at the lowest years of service, rounded to the nearest dollar. This determination will be completed by August of each year by the Treasurer  and Secretary in order to have an accurate listing of dues for the last quarter for payment NLT December timeframe of each year. </a:t>
            </a:r>
          </a:p>
          <a:p>
            <a:pPr lvl="2" indent="-571500"/>
            <a:r>
              <a:rPr lang="en-US" sz="1100" dirty="0">
                <a:solidFill>
                  <a:srgbClr val="000000"/>
                </a:solidFill>
                <a:latin typeface="Arial" panose="020B0604020202020204" pitchFamily="34" charset="0"/>
                <a:cs typeface="Arial" panose="020B0604020202020204" pitchFamily="34" charset="0"/>
              </a:rPr>
              <a:t>(2) Separated/Retired Members - $15. Lifetime Membership - $100.  </a:t>
            </a:r>
          </a:p>
          <a:p>
            <a:pPr lvl="2" indent="-571500"/>
            <a:r>
              <a:rPr lang="en-US" sz="1100" dirty="0">
                <a:solidFill>
                  <a:srgbClr val="000000"/>
                </a:solidFill>
                <a:latin typeface="Arial" panose="020B0604020202020204" pitchFamily="34" charset="0"/>
                <a:cs typeface="Arial" panose="020B0604020202020204" pitchFamily="34" charset="0"/>
              </a:rPr>
              <a:t>(3) Active LIFETIME NGAUS, Annual NGALA - $30.  </a:t>
            </a:r>
          </a:p>
          <a:p>
            <a:pPr lvl="1"/>
            <a:r>
              <a:rPr lang="en-US" sz="1100" dirty="0">
                <a:solidFill>
                  <a:srgbClr val="000000"/>
                </a:solidFill>
                <a:latin typeface="Arial" panose="020B0604020202020204" pitchFamily="34" charset="0"/>
                <a:cs typeface="Arial" panose="020B0604020202020204" pitchFamily="34" charset="0"/>
              </a:rPr>
              <a:t>b. Associate Membership - $30.  </a:t>
            </a:r>
          </a:p>
          <a:p>
            <a:pPr lvl="1"/>
            <a:r>
              <a:rPr lang="en-US" sz="1100" dirty="0">
                <a:solidFill>
                  <a:srgbClr val="000000"/>
                </a:solidFill>
                <a:latin typeface="Arial" panose="020B0604020202020204" pitchFamily="34" charset="0"/>
                <a:cs typeface="Arial" panose="020B0604020202020204" pitchFamily="34" charset="0"/>
              </a:rPr>
              <a:t>c. Affiliate Membership - $30.  </a:t>
            </a:r>
          </a:p>
          <a:p>
            <a:pPr lvl="1"/>
            <a:r>
              <a:rPr lang="en-US" sz="1100" dirty="0">
                <a:solidFill>
                  <a:srgbClr val="000000"/>
                </a:solidFill>
                <a:latin typeface="Arial" panose="020B0604020202020204" pitchFamily="34" charset="0"/>
                <a:cs typeface="Arial" panose="020B0604020202020204" pitchFamily="34" charset="0"/>
              </a:rPr>
              <a:t>d. Corporate Membership - $30. </a:t>
            </a:r>
          </a:p>
          <a:p>
            <a:pPr algn="l"/>
            <a:r>
              <a:rPr lang="en-US" sz="1100" dirty="0">
                <a:solidFill>
                  <a:srgbClr val="000000"/>
                </a:solidFill>
                <a:latin typeface="Arial" panose="020B0604020202020204" pitchFamily="34" charset="0"/>
                <a:cs typeface="Arial" panose="020B0604020202020204" pitchFamily="34" charset="0"/>
              </a:rPr>
              <a:t>2. Membership year shall be on a calendar year basis (1 January - 31 December) with dues  payable on or before 31 December each year. Dues shall be considered delinquent if not remitted by 28 February.  </a:t>
            </a:r>
          </a:p>
          <a:p>
            <a:pPr algn="l"/>
            <a:r>
              <a:rPr lang="en-US" sz="1100" dirty="0">
                <a:solidFill>
                  <a:srgbClr val="000000"/>
                </a:solidFill>
                <a:latin typeface="Arial" panose="020B0604020202020204" pitchFamily="34" charset="0"/>
                <a:cs typeface="Arial" panose="020B0604020202020204" pitchFamily="34" charset="0"/>
              </a:rPr>
              <a:t>3. Complimentary Membership. Newly commissioned Second Lieutenants and Warrant Officers appointed in the Louisiana National Guard between the previous year’s annual conference and the current year’s annual conference will be given a complimentary membership for the balance of the calendar year in which appointed and the next full year's membership for the succeeding calendar year. Complementary membership will not be provided to new officer and warrant officer members of the Louisiana National Guard that are not newly commissioned.  </a:t>
            </a:r>
            <a:endParaRPr lang="en-US" sz="1100" dirty="0">
              <a:latin typeface="Arial" panose="020B0604020202020204" pitchFamily="34" charset="0"/>
              <a:cs typeface="Arial" panose="020B0604020202020204" pitchFamily="34" charset="0"/>
            </a:endParaRPr>
          </a:p>
          <a:p>
            <a:pPr algn="l"/>
            <a:r>
              <a:rPr lang="en-US" sz="1100" dirty="0">
                <a:latin typeface="Arial" panose="020B0604020202020204" pitchFamily="34" charset="0"/>
                <a:cs typeface="Arial" panose="020B0604020202020204" pitchFamily="34" charset="0"/>
              </a:rPr>
              <a:t>4. Delinquent Members. Members who have not paid their annual renewal dues by 28 February will not be qualified to attend meetings or conferences; propose any matter to the Association; to discuss any issue of the Association; or to vote at any meeting. </a:t>
            </a:r>
          </a:p>
          <a:p>
            <a:pPr algn="l"/>
            <a:r>
              <a:rPr lang="en-US" sz="1100" dirty="0">
                <a:latin typeface="Arial" panose="020B0604020202020204" pitchFamily="34" charset="0"/>
                <a:cs typeface="Arial" panose="020B0604020202020204" pitchFamily="34" charset="0"/>
              </a:rPr>
              <a:t>5. Ex-Officio and Honorary Life Members. These members are exempt from the payment of  dues.  </a:t>
            </a:r>
          </a:p>
          <a:p>
            <a:pPr algn="l"/>
            <a:r>
              <a:rPr lang="en-US" sz="1100" dirty="0">
                <a:latin typeface="Arial" panose="020B0604020202020204" pitchFamily="34" charset="0"/>
                <a:cs typeface="Arial" panose="020B0604020202020204" pitchFamily="34" charset="0"/>
              </a:rPr>
              <a:t>6. Complimentary Membership for Medically Retired Officers – These members are exempt from the payment of dues at the state or national level. </a:t>
            </a:r>
          </a:p>
          <a:p>
            <a:pPr algn="l"/>
            <a:endParaRPr lang="en-US" sz="1100" b="1" u="sng" dirty="0">
              <a:latin typeface="Arial" panose="020B0604020202020204" pitchFamily="34" charset="0"/>
              <a:cs typeface="Arial" panose="020B0604020202020204" pitchFamily="34" charset="0"/>
            </a:endParaRPr>
          </a:p>
          <a:p>
            <a:pPr algn="l"/>
            <a:r>
              <a:rPr lang="en-US" sz="1100" b="1" u="sng" dirty="0">
                <a:latin typeface="Arial" panose="020B0604020202020204" pitchFamily="34" charset="0"/>
                <a:cs typeface="Arial" panose="020B0604020202020204" pitchFamily="34" charset="0"/>
              </a:rPr>
              <a:t>New Verbiage</a:t>
            </a:r>
          </a:p>
          <a:p>
            <a:pPr algn="l"/>
            <a:r>
              <a:rPr lang="en-US" sz="1100" dirty="0">
                <a:solidFill>
                  <a:srgbClr val="FF0000"/>
                </a:solidFill>
                <a:latin typeface="Arial" panose="020B0604020202020204" pitchFamily="34" charset="0"/>
                <a:cs typeface="Arial" panose="020B0604020202020204" pitchFamily="34" charset="0"/>
              </a:rPr>
              <a:t>Add:</a:t>
            </a:r>
          </a:p>
          <a:p>
            <a:pPr algn="l"/>
            <a:r>
              <a:rPr lang="en-US" sz="1100" dirty="0">
                <a:solidFill>
                  <a:srgbClr val="FF0000"/>
                </a:solidFill>
                <a:latin typeface="Arial" panose="020B0604020202020204" pitchFamily="34" charset="0"/>
                <a:cs typeface="Arial" panose="020B0604020202020204" pitchFamily="34" charset="0"/>
              </a:rPr>
              <a:t>7. COMPLIMENTARY LIFE MEMBERSHIP FOR RETIRED OFFICERS- These members are exempt from the payment of dues at the state level.</a:t>
            </a:r>
          </a:p>
          <a:p>
            <a:pPr algn="l"/>
            <a:endParaRPr lang="en-US" sz="1100" dirty="0">
              <a:solidFill>
                <a:srgbClr val="FF0000"/>
              </a:solidFill>
              <a:latin typeface="Arial" panose="020B0604020202020204" pitchFamily="34" charset="0"/>
              <a:cs typeface="Arial" panose="020B0604020202020204" pitchFamily="34" charset="0"/>
            </a:endParaRPr>
          </a:p>
          <a:p>
            <a:pPr algn="l"/>
            <a:r>
              <a:rPr lang="en-US" sz="1100" b="1" u="sng" dirty="0">
                <a:latin typeface="Arial" panose="020B0604020202020204" pitchFamily="34" charset="0"/>
                <a:cs typeface="Arial" panose="020B0604020202020204" pitchFamily="34" charset="0"/>
              </a:rPr>
              <a:t>Rationale:</a:t>
            </a:r>
          </a:p>
          <a:p>
            <a:pPr algn="l"/>
            <a:r>
              <a:rPr lang="en-US" sz="1100" dirty="0">
                <a:latin typeface="Arial" panose="020B0604020202020204" pitchFamily="34" charset="0"/>
                <a:cs typeface="Arial" panose="020B0604020202020204" pitchFamily="34" charset="0"/>
              </a:rPr>
              <a:t>Does not modify previous paragraphs.  This category of membership should be complementary in order to honor the service and sacrifice of the officer.</a:t>
            </a:r>
          </a:p>
          <a:p>
            <a:pPr marL="0" indent="0" algn="l">
              <a:buNone/>
            </a:pPr>
            <a:endParaRPr lang="en-US" sz="1200" dirty="0">
              <a:latin typeface="Arial" panose="020B0604020202020204" pitchFamily="34" charset="0"/>
              <a:cs typeface="Arial" panose="020B0604020202020204" pitchFamily="34" charset="0"/>
            </a:endParaRPr>
          </a:p>
          <a:p>
            <a:pPr algn="l"/>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95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Proposal #3 Continued</a:t>
            </a:r>
          </a:p>
        </p:txBody>
      </p:sp>
      <p:sp>
        <p:nvSpPr>
          <p:cNvPr id="13" name="Title 3">
            <a:extLst>
              <a:ext uri="{FF2B5EF4-FFF2-40B4-BE49-F238E27FC236}">
                <a16:creationId xmlns:a16="http://schemas.microsoft.com/office/drawing/2014/main" id="{FB247B5F-1000-4D04-A672-59F79B819F46}"/>
              </a:ext>
            </a:extLst>
          </p:cNvPr>
          <p:cNvSpPr txBox="1">
            <a:spLocks/>
          </p:cNvSpPr>
          <p:nvPr/>
        </p:nvSpPr>
        <p:spPr>
          <a:xfrm>
            <a:off x="133927" y="1641622"/>
            <a:ext cx="11928764" cy="514249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ARTICLE V – Voice of Membership</a:t>
            </a:r>
          </a:p>
          <a:p>
            <a:pPr algn="l"/>
            <a:r>
              <a:rPr lang="en-US" sz="1600" dirty="0">
                <a:latin typeface="Arial" panose="020B0604020202020204" pitchFamily="34" charset="0"/>
                <a:cs typeface="Arial" panose="020B0604020202020204" pitchFamily="34" charset="0"/>
              </a:rPr>
              <a:t>Old Verbiage Paragraph 2 </a:t>
            </a:r>
          </a:p>
          <a:p>
            <a:pPr algn="l"/>
            <a:r>
              <a:rPr lang="en-US" sz="1600" dirty="0">
                <a:latin typeface="Arial" panose="020B0604020202020204" pitchFamily="34" charset="0"/>
                <a:cs typeface="Arial" panose="020B0604020202020204" pitchFamily="34" charset="0"/>
              </a:rPr>
              <a:t>Para 2 Voting Rights of the members…</a:t>
            </a:r>
          </a:p>
          <a:p>
            <a:pPr algn="l"/>
            <a:r>
              <a:rPr lang="en-US" sz="1600" dirty="0">
                <a:latin typeface="Arial" panose="020B0604020202020204" pitchFamily="34" charset="0"/>
                <a:cs typeface="Arial" panose="020B0604020202020204" pitchFamily="34" charset="0"/>
              </a:rPr>
              <a:t>a) Active- </a:t>
            </a:r>
            <a:r>
              <a:rPr lang="en-US" sz="1600" u="sng" dirty="0">
                <a:latin typeface="Arial" panose="020B0604020202020204" pitchFamily="34" charset="0"/>
                <a:cs typeface="Arial" panose="020B0604020202020204" pitchFamily="34" charset="0"/>
              </a:rPr>
              <a:t>on all matters</a:t>
            </a:r>
          </a:p>
          <a:p>
            <a:pPr algn="l"/>
            <a:r>
              <a:rPr lang="en-US" sz="1600" dirty="0">
                <a:latin typeface="Arial" panose="020B0604020202020204" pitchFamily="34" charset="0"/>
                <a:cs typeface="Arial" panose="020B0604020202020204" pitchFamily="34" charset="0"/>
              </a:rPr>
              <a:t>b) Separated/Retired- </a:t>
            </a:r>
            <a:r>
              <a:rPr lang="en-US" sz="1600" u="sng" dirty="0">
                <a:latin typeface="Arial" panose="020B0604020202020204" pitchFamily="34" charset="0"/>
                <a:cs typeface="Arial" panose="020B0604020202020204" pitchFamily="34" charset="0"/>
              </a:rPr>
              <a:t>on all matters</a:t>
            </a:r>
          </a:p>
          <a:p>
            <a:pPr algn="l"/>
            <a:r>
              <a:rPr lang="en-US" sz="1600" dirty="0">
                <a:latin typeface="Arial" panose="020B0604020202020204" pitchFamily="34" charset="0"/>
                <a:cs typeface="Arial" panose="020B0604020202020204" pitchFamily="34" charset="0"/>
              </a:rPr>
              <a:t>c) Ex-Officio, Honorary, Associate, Affiliate, Corporate- </a:t>
            </a:r>
            <a:r>
              <a:rPr lang="en-US" sz="1600" u="sng" dirty="0">
                <a:latin typeface="Arial" panose="020B0604020202020204" pitchFamily="34" charset="0"/>
                <a:cs typeface="Arial" panose="020B0604020202020204" pitchFamily="34" charset="0"/>
              </a:rPr>
              <a:t>No Voting Rights</a:t>
            </a:r>
          </a:p>
          <a:p>
            <a:pPr algn="l"/>
            <a:endParaRPr lang="en-US" sz="1600" dirty="0">
              <a:latin typeface="Arial" panose="020B0604020202020204" pitchFamily="34" charset="0"/>
              <a:cs typeface="Arial" panose="020B0604020202020204" pitchFamily="34" charset="0"/>
            </a:endParaRPr>
          </a:p>
          <a:p>
            <a:pPr algn="l"/>
            <a:r>
              <a:rPr lang="en-US" sz="1600" b="1" u="sng" dirty="0">
                <a:latin typeface="Arial" panose="020B0604020202020204" pitchFamily="34" charset="0"/>
                <a:cs typeface="Arial" panose="020B0604020202020204" pitchFamily="34" charset="0"/>
              </a:rPr>
              <a:t>New Verbiage</a:t>
            </a:r>
          </a:p>
          <a:p>
            <a:pPr algn="l"/>
            <a:r>
              <a:rPr lang="en-US" sz="1700" dirty="0">
                <a:solidFill>
                  <a:srgbClr val="FF0000"/>
                </a:solidFill>
                <a:latin typeface="Arial" panose="020B0604020202020204" pitchFamily="34" charset="0"/>
                <a:cs typeface="Arial" panose="020B0604020202020204" pitchFamily="34" charset="0"/>
              </a:rPr>
              <a:t>Add:</a:t>
            </a:r>
          </a:p>
          <a:p>
            <a:pPr algn="l"/>
            <a:r>
              <a:rPr lang="en-US" sz="1700" dirty="0">
                <a:solidFill>
                  <a:srgbClr val="FF0000"/>
                </a:solidFill>
                <a:latin typeface="Arial" panose="020B0604020202020204" pitchFamily="34" charset="0"/>
                <a:cs typeface="Arial" panose="020B0604020202020204" pitchFamily="34" charset="0"/>
              </a:rPr>
              <a:t>2.d. COMPLIMENTARY LIFE MEMBERSHIP FOR RETIRED OFFICERS- </a:t>
            </a:r>
            <a:r>
              <a:rPr lang="en-US" sz="1700" u="sng" dirty="0">
                <a:solidFill>
                  <a:srgbClr val="FF0000"/>
                </a:solidFill>
                <a:latin typeface="Arial" panose="020B0604020202020204" pitchFamily="34" charset="0"/>
                <a:cs typeface="Arial" panose="020B0604020202020204" pitchFamily="34" charset="0"/>
              </a:rPr>
              <a:t>on all matters</a:t>
            </a:r>
          </a:p>
          <a:p>
            <a:pPr algn="l"/>
            <a:endParaRPr lang="en-US" sz="1200" dirty="0">
              <a:solidFill>
                <a:srgbClr val="FF0000"/>
              </a:solidFill>
              <a:latin typeface="Arial" panose="020B0604020202020204" pitchFamily="34" charset="0"/>
              <a:cs typeface="Arial" panose="020B0604020202020204" pitchFamily="34" charset="0"/>
            </a:endParaRPr>
          </a:p>
          <a:p>
            <a:pPr algn="l"/>
            <a:r>
              <a:rPr lang="en-US" sz="1600" b="1" u="sng" dirty="0">
                <a:latin typeface="Arial" panose="020B0604020202020204" pitchFamily="34" charset="0"/>
                <a:cs typeface="Arial" panose="020B0604020202020204" pitchFamily="34" charset="0"/>
              </a:rPr>
              <a:t>Rationale:</a:t>
            </a:r>
          </a:p>
          <a:p>
            <a:pPr algn="l"/>
            <a:r>
              <a:rPr lang="en-US" sz="1600" dirty="0">
                <a:latin typeface="Arial" panose="020B0604020202020204" pitchFamily="34" charset="0"/>
                <a:cs typeface="Arial" panose="020B0604020202020204" pitchFamily="34" charset="0"/>
              </a:rPr>
              <a:t>Does not modify other paragraphs.  Retired Officers who are granted complementary membership should retain full rights and privileges in the association as separated/retired members, especially their rights and privileges to vote on association matters. </a:t>
            </a:r>
          </a:p>
          <a:p>
            <a:pPr marL="0" indent="0" algn="l">
              <a:buNone/>
            </a:pPr>
            <a:endParaRPr lang="en-US" sz="1900" dirty="0">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1370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915940A9813E419CF35423287E83F7" ma:contentTypeVersion="10" ma:contentTypeDescription="Create a new document." ma:contentTypeScope="" ma:versionID="9be56e3eae180ce31759fc4a70dbada1">
  <xsd:schema xmlns:xsd="http://www.w3.org/2001/XMLSchema" xmlns:xs="http://www.w3.org/2001/XMLSchema" xmlns:p="http://schemas.microsoft.com/office/2006/metadata/properties" xmlns:ns3="95721731-470b-4187-85dd-e415a4000432" targetNamespace="http://schemas.microsoft.com/office/2006/metadata/properties" ma:root="true" ma:fieldsID="6a32381867f43068dad488d09e02506f" ns3:_="">
    <xsd:import namespace="95721731-470b-4187-85dd-e415a40004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21731-470b-4187-85dd-e415a4000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C5DA71-313F-4F4C-872E-91956B28BECE}">
  <ds:schemaRefs>
    <ds:schemaRef ds:uri="http://schemas.microsoft.com/sharepoint/v3/contenttype/forms"/>
  </ds:schemaRefs>
</ds:datastoreItem>
</file>

<file path=customXml/itemProps2.xml><?xml version="1.0" encoding="utf-8"?>
<ds:datastoreItem xmlns:ds="http://schemas.openxmlformats.org/officeDocument/2006/customXml" ds:itemID="{B7FACB14-6EA9-4913-A4E3-6511C99E8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21731-470b-4187-85dd-e415a40004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C8F12E-E0D7-47EA-8D7E-169C5DC87BE8}">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5721731-470b-4187-85dd-e415a4000432"/>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6855</TotalTime>
  <Words>2428</Words>
  <Application>Microsoft Office PowerPoint</Application>
  <PresentationFormat>Widescreen</PresentationFormat>
  <Paragraphs>112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1_Office Theme</vt:lpstr>
      <vt:lpstr>PowerPoint Presentation</vt:lpstr>
      <vt:lpstr>Charter and Bylaws Committee</vt:lpstr>
      <vt:lpstr>Proposal #1 Holding Electronic Meetings</vt:lpstr>
      <vt:lpstr>Proposal #1 Continued</vt:lpstr>
      <vt:lpstr>Proposal #1 Continued</vt:lpstr>
      <vt:lpstr>Proposal #2 Associate, Affiliate, and Corporate Membership Dues Adjustment</vt:lpstr>
      <vt:lpstr>Proposal #3 Complimentary Retired Lifetime Membership to NGALA and NGAUS</vt:lpstr>
      <vt:lpstr>Proposal #3 Continued</vt:lpstr>
      <vt:lpstr>Proposal #3 Continued</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2-156 IN</dc:title>
  <dc:creator>Hebert, David J SGM MIL NG</dc:creator>
  <cp:lastModifiedBy>Neufeld, David L CPT MIL NG</cp:lastModifiedBy>
  <cp:revision>184</cp:revision>
  <cp:lastPrinted>2021-03-10T20:57:45Z</cp:lastPrinted>
  <dcterms:created xsi:type="dcterms:W3CDTF">2020-04-27T15:29:38Z</dcterms:created>
  <dcterms:modified xsi:type="dcterms:W3CDTF">2022-03-11T16:31:20Z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0x010100CC915940A9813E419CF35423287E83F7</vt:lpwstr>
  </property>
  <property fmtid="{D5CDD505-2E9C-101B-9397-08002B2CF9AE}" pid="3" name="MSIP_Label_703e2fe1-4846-4393-8cf2-1bc71a04fd88_Enabled">
    <vt:lpwstr>True</vt:lpwstr>
  </property>
  <property fmtid="{D5CDD505-2E9C-101B-9397-08002B2CF9AE}" pid="4" name="MSIP_Label_703e2fe1-4846-4393-8cf2-1bc71a04fd88_SiteId">
    <vt:lpwstr>41ff26dc-250f-4b13-8981-739be8610c21</vt:lpwstr>
  </property>
  <property fmtid="{D5CDD505-2E9C-101B-9397-08002B2CF9AE}" pid="5" name="MSIP_Label_703e2fe1-4846-4393-8cf2-1bc71a04fd88_Owner">
    <vt:lpwstr>CUze@slb.com</vt:lpwstr>
  </property>
  <property fmtid="{D5CDD505-2E9C-101B-9397-08002B2CF9AE}" pid="6" name="MSIP_Label_703e2fe1-4846-4393-8cf2-1bc71a04fd88_SetDate">
    <vt:lpwstr>2020-12-05T19:50:49.2795709Z</vt:lpwstr>
  </property>
  <property fmtid="{D5CDD505-2E9C-101B-9397-08002B2CF9AE}" pid="7" name="MSIP_Label_703e2fe1-4846-4393-8cf2-1bc71a04fd88_Name">
    <vt:lpwstr>Public</vt:lpwstr>
  </property>
  <property fmtid="{D5CDD505-2E9C-101B-9397-08002B2CF9AE}" pid="8" name="MSIP_Label_703e2fe1-4846-4393-8cf2-1bc71a04fd88_Application">
    <vt:lpwstr>Microsoft Azure Information Protection</vt:lpwstr>
  </property>
  <property fmtid="{D5CDD505-2E9C-101B-9397-08002B2CF9AE}" pid="9" name="MSIP_Label_703e2fe1-4846-4393-8cf2-1bc71a04fd88_ActionId">
    <vt:lpwstr>dbec2f4f-5282-4a50-93c6-94c130edbf76</vt:lpwstr>
  </property>
  <property fmtid="{D5CDD505-2E9C-101B-9397-08002B2CF9AE}" pid="10" name="MSIP_Label_703e2fe1-4846-4393-8cf2-1bc71a04fd88_Extended_MSFT_Method">
    <vt:lpwstr>Manual</vt:lpwstr>
  </property>
  <property fmtid="{D5CDD505-2E9C-101B-9397-08002B2CF9AE}" pid="11" name="Sensitivity">
    <vt:lpwstr>Public</vt:lpwstr>
  </property>
</Properties>
</file>